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7" r:id="rId2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8"/>
    <p:restoredTop sz="94646"/>
  </p:normalViewPr>
  <p:slideViewPr>
    <p:cSldViewPr>
      <p:cViewPr varScale="1">
        <p:scale>
          <a:sx n="83" d="100"/>
          <a:sy n="83" d="100"/>
        </p:scale>
        <p:origin x="156" y="4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60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FC24D533-CF78-46C1-B321-9DEB011C9B4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384329" y="2916977"/>
            <a:ext cx="1488728" cy="1488728"/>
          </a:xfrm>
          <a:custGeom>
            <a:avLst/>
            <a:gdLst>
              <a:gd name="connsiteX0" fmla="*/ 744364 w 1488728"/>
              <a:gd name="connsiteY0" fmla="*/ 0 h 1488728"/>
              <a:gd name="connsiteX1" fmla="*/ 1488728 w 1488728"/>
              <a:gd name="connsiteY1" fmla="*/ 744364 h 1488728"/>
              <a:gd name="connsiteX2" fmla="*/ 744364 w 1488728"/>
              <a:gd name="connsiteY2" fmla="*/ 1488728 h 1488728"/>
              <a:gd name="connsiteX3" fmla="*/ 0 w 1488728"/>
              <a:gd name="connsiteY3" fmla="*/ 744364 h 1488728"/>
              <a:gd name="connsiteX4" fmla="*/ 744364 w 1488728"/>
              <a:gd name="connsiteY4" fmla="*/ 0 h 148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8728" h="1488728">
                <a:moveTo>
                  <a:pt x="744364" y="0"/>
                </a:moveTo>
                <a:cubicBezTo>
                  <a:pt x="1155465" y="0"/>
                  <a:pt x="1488728" y="333263"/>
                  <a:pt x="1488728" y="744364"/>
                </a:cubicBezTo>
                <a:cubicBezTo>
                  <a:pt x="1488728" y="1155465"/>
                  <a:pt x="1155465" y="1488728"/>
                  <a:pt x="744364" y="1488728"/>
                </a:cubicBezTo>
                <a:cubicBezTo>
                  <a:pt x="333263" y="1488728"/>
                  <a:pt x="0" y="1155465"/>
                  <a:pt x="0" y="744364"/>
                </a:cubicBezTo>
                <a:cubicBezTo>
                  <a:pt x="0" y="333263"/>
                  <a:pt x="333263" y="0"/>
                  <a:pt x="74436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endParaRPr lang="en-IN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1B519A7E-31C6-46F2-80B1-FC25EFC2418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315765" y="2916977"/>
            <a:ext cx="1488728" cy="1488728"/>
          </a:xfrm>
          <a:custGeom>
            <a:avLst/>
            <a:gdLst>
              <a:gd name="connsiteX0" fmla="*/ 744364 w 1488728"/>
              <a:gd name="connsiteY0" fmla="*/ 0 h 1488728"/>
              <a:gd name="connsiteX1" fmla="*/ 1488728 w 1488728"/>
              <a:gd name="connsiteY1" fmla="*/ 744364 h 1488728"/>
              <a:gd name="connsiteX2" fmla="*/ 744364 w 1488728"/>
              <a:gd name="connsiteY2" fmla="*/ 1488728 h 1488728"/>
              <a:gd name="connsiteX3" fmla="*/ 0 w 1488728"/>
              <a:gd name="connsiteY3" fmla="*/ 744364 h 1488728"/>
              <a:gd name="connsiteX4" fmla="*/ 744364 w 1488728"/>
              <a:gd name="connsiteY4" fmla="*/ 0 h 148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8728" h="1488728">
                <a:moveTo>
                  <a:pt x="744364" y="0"/>
                </a:moveTo>
                <a:cubicBezTo>
                  <a:pt x="1155465" y="0"/>
                  <a:pt x="1488728" y="333263"/>
                  <a:pt x="1488728" y="744364"/>
                </a:cubicBezTo>
                <a:cubicBezTo>
                  <a:pt x="1488728" y="1155465"/>
                  <a:pt x="1155465" y="1488728"/>
                  <a:pt x="744364" y="1488728"/>
                </a:cubicBezTo>
                <a:cubicBezTo>
                  <a:pt x="333263" y="1488728"/>
                  <a:pt x="0" y="1155465"/>
                  <a:pt x="0" y="744364"/>
                </a:cubicBezTo>
                <a:cubicBezTo>
                  <a:pt x="0" y="333263"/>
                  <a:pt x="333263" y="0"/>
                  <a:pt x="74436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791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F4C98645-5ECD-4DAB-8099-7F6C8359564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187459" y="2916978"/>
            <a:ext cx="1488728" cy="1488728"/>
          </a:xfrm>
          <a:custGeom>
            <a:avLst/>
            <a:gdLst>
              <a:gd name="connsiteX0" fmla="*/ 744364 w 1488728"/>
              <a:gd name="connsiteY0" fmla="*/ 0 h 1488728"/>
              <a:gd name="connsiteX1" fmla="*/ 1488728 w 1488728"/>
              <a:gd name="connsiteY1" fmla="*/ 744364 h 1488728"/>
              <a:gd name="connsiteX2" fmla="*/ 744364 w 1488728"/>
              <a:gd name="connsiteY2" fmla="*/ 1488728 h 1488728"/>
              <a:gd name="connsiteX3" fmla="*/ 0 w 1488728"/>
              <a:gd name="connsiteY3" fmla="*/ 744364 h 1488728"/>
              <a:gd name="connsiteX4" fmla="*/ 744364 w 1488728"/>
              <a:gd name="connsiteY4" fmla="*/ 0 h 148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8728" h="1488728">
                <a:moveTo>
                  <a:pt x="744364" y="0"/>
                </a:moveTo>
                <a:cubicBezTo>
                  <a:pt x="1155465" y="0"/>
                  <a:pt x="1488728" y="333263"/>
                  <a:pt x="1488728" y="744364"/>
                </a:cubicBezTo>
                <a:cubicBezTo>
                  <a:pt x="1488728" y="1155465"/>
                  <a:pt x="1155465" y="1488728"/>
                  <a:pt x="744364" y="1488728"/>
                </a:cubicBezTo>
                <a:cubicBezTo>
                  <a:pt x="333263" y="1488728"/>
                  <a:pt x="0" y="1155465"/>
                  <a:pt x="0" y="744364"/>
                </a:cubicBezTo>
                <a:cubicBezTo>
                  <a:pt x="0" y="333263"/>
                  <a:pt x="333263" y="0"/>
                  <a:pt x="74436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endParaRPr lang="en-IN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3809C212-1FA5-4C5A-B74B-4AC19389A12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95851" y="2916978"/>
            <a:ext cx="1488728" cy="1488728"/>
          </a:xfrm>
          <a:custGeom>
            <a:avLst/>
            <a:gdLst>
              <a:gd name="connsiteX0" fmla="*/ 744364 w 1488728"/>
              <a:gd name="connsiteY0" fmla="*/ 0 h 1488728"/>
              <a:gd name="connsiteX1" fmla="*/ 1488728 w 1488728"/>
              <a:gd name="connsiteY1" fmla="*/ 744364 h 1488728"/>
              <a:gd name="connsiteX2" fmla="*/ 744364 w 1488728"/>
              <a:gd name="connsiteY2" fmla="*/ 1488728 h 1488728"/>
              <a:gd name="connsiteX3" fmla="*/ 0 w 1488728"/>
              <a:gd name="connsiteY3" fmla="*/ 744364 h 1488728"/>
              <a:gd name="connsiteX4" fmla="*/ 744364 w 1488728"/>
              <a:gd name="connsiteY4" fmla="*/ 0 h 148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8728" h="1488728">
                <a:moveTo>
                  <a:pt x="744364" y="0"/>
                </a:moveTo>
                <a:cubicBezTo>
                  <a:pt x="1155465" y="0"/>
                  <a:pt x="1488728" y="333263"/>
                  <a:pt x="1488728" y="744364"/>
                </a:cubicBezTo>
                <a:cubicBezTo>
                  <a:pt x="1488728" y="1155465"/>
                  <a:pt x="1155465" y="1488728"/>
                  <a:pt x="744364" y="1488728"/>
                </a:cubicBezTo>
                <a:cubicBezTo>
                  <a:pt x="333263" y="1488728"/>
                  <a:pt x="0" y="1155465"/>
                  <a:pt x="0" y="744364"/>
                </a:cubicBezTo>
                <a:cubicBezTo>
                  <a:pt x="0" y="333263"/>
                  <a:pt x="333263" y="0"/>
                  <a:pt x="74436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endParaRPr lang="en-IN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A7246DDB-8160-4716-A43D-E9B21E9E47A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404243" y="2916978"/>
            <a:ext cx="1488728" cy="1488728"/>
          </a:xfrm>
          <a:custGeom>
            <a:avLst/>
            <a:gdLst>
              <a:gd name="connsiteX0" fmla="*/ 744364 w 1488728"/>
              <a:gd name="connsiteY0" fmla="*/ 0 h 1488728"/>
              <a:gd name="connsiteX1" fmla="*/ 1488728 w 1488728"/>
              <a:gd name="connsiteY1" fmla="*/ 744364 h 1488728"/>
              <a:gd name="connsiteX2" fmla="*/ 744364 w 1488728"/>
              <a:gd name="connsiteY2" fmla="*/ 1488728 h 1488728"/>
              <a:gd name="connsiteX3" fmla="*/ 0 w 1488728"/>
              <a:gd name="connsiteY3" fmla="*/ 744364 h 1488728"/>
              <a:gd name="connsiteX4" fmla="*/ 744364 w 1488728"/>
              <a:gd name="connsiteY4" fmla="*/ 0 h 148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8728" h="1488728">
                <a:moveTo>
                  <a:pt x="744364" y="0"/>
                </a:moveTo>
                <a:cubicBezTo>
                  <a:pt x="1155465" y="0"/>
                  <a:pt x="1488728" y="333263"/>
                  <a:pt x="1488728" y="744364"/>
                </a:cubicBezTo>
                <a:cubicBezTo>
                  <a:pt x="1488728" y="1155465"/>
                  <a:pt x="1155465" y="1488728"/>
                  <a:pt x="744364" y="1488728"/>
                </a:cubicBezTo>
                <a:cubicBezTo>
                  <a:pt x="333263" y="1488728"/>
                  <a:pt x="0" y="1155465"/>
                  <a:pt x="0" y="744364"/>
                </a:cubicBezTo>
                <a:cubicBezTo>
                  <a:pt x="0" y="333263"/>
                  <a:pt x="333263" y="0"/>
                  <a:pt x="74436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endParaRPr lang="en-IN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29B856D8-ED19-454B-9A75-FDAA2748D06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512636" y="2916978"/>
            <a:ext cx="1488728" cy="1488728"/>
          </a:xfrm>
          <a:custGeom>
            <a:avLst/>
            <a:gdLst>
              <a:gd name="connsiteX0" fmla="*/ 744364 w 1488728"/>
              <a:gd name="connsiteY0" fmla="*/ 0 h 1488728"/>
              <a:gd name="connsiteX1" fmla="*/ 1488728 w 1488728"/>
              <a:gd name="connsiteY1" fmla="*/ 744364 h 1488728"/>
              <a:gd name="connsiteX2" fmla="*/ 744364 w 1488728"/>
              <a:gd name="connsiteY2" fmla="*/ 1488728 h 1488728"/>
              <a:gd name="connsiteX3" fmla="*/ 0 w 1488728"/>
              <a:gd name="connsiteY3" fmla="*/ 744364 h 1488728"/>
              <a:gd name="connsiteX4" fmla="*/ 744364 w 1488728"/>
              <a:gd name="connsiteY4" fmla="*/ 0 h 148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8728" h="1488728">
                <a:moveTo>
                  <a:pt x="744364" y="0"/>
                </a:moveTo>
                <a:cubicBezTo>
                  <a:pt x="1155465" y="0"/>
                  <a:pt x="1488728" y="333263"/>
                  <a:pt x="1488728" y="744364"/>
                </a:cubicBezTo>
                <a:cubicBezTo>
                  <a:pt x="1488728" y="1155465"/>
                  <a:pt x="1155465" y="1488728"/>
                  <a:pt x="744364" y="1488728"/>
                </a:cubicBezTo>
                <a:cubicBezTo>
                  <a:pt x="333263" y="1488728"/>
                  <a:pt x="0" y="1155465"/>
                  <a:pt x="0" y="744364"/>
                </a:cubicBezTo>
                <a:cubicBezTo>
                  <a:pt x="0" y="333263"/>
                  <a:pt x="333263" y="0"/>
                  <a:pt x="74436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F2E408FB-E966-49BB-BAF3-F047374357D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964523" y="2916977"/>
            <a:ext cx="1488728" cy="1488728"/>
          </a:xfrm>
          <a:custGeom>
            <a:avLst/>
            <a:gdLst>
              <a:gd name="connsiteX0" fmla="*/ 744364 w 1488728"/>
              <a:gd name="connsiteY0" fmla="*/ 0 h 1488728"/>
              <a:gd name="connsiteX1" fmla="*/ 1488728 w 1488728"/>
              <a:gd name="connsiteY1" fmla="*/ 744364 h 1488728"/>
              <a:gd name="connsiteX2" fmla="*/ 744364 w 1488728"/>
              <a:gd name="connsiteY2" fmla="*/ 1488728 h 1488728"/>
              <a:gd name="connsiteX3" fmla="*/ 0 w 1488728"/>
              <a:gd name="connsiteY3" fmla="*/ 744364 h 1488728"/>
              <a:gd name="connsiteX4" fmla="*/ 744364 w 1488728"/>
              <a:gd name="connsiteY4" fmla="*/ 0 h 148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8728" h="1488728">
                <a:moveTo>
                  <a:pt x="744364" y="0"/>
                </a:moveTo>
                <a:cubicBezTo>
                  <a:pt x="1155465" y="0"/>
                  <a:pt x="1488728" y="333263"/>
                  <a:pt x="1488728" y="744364"/>
                </a:cubicBezTo>
                <a:cubicBezTo>
                  <a:pt x="1488728" y="1155465"/>
                  <a:pt x="1155465" y="1488728"/>
                  <a:pt x="744364" y="1488728"/>
                </a:cubicBezTo>
                <a:cubicBezTo>
                  <a:pt x="333263" y="1488728"/>
                  <a:pt x="0" y="1155465"/>
                  <a:pt x="0" y="744364"/>
                </a:cubicBezTo>
                <a:cubicBezTo>
                  <a:pt x="0" y="333263"/>
                  <a:pt x="333263" y="0"/>
                  <a:pt x="74436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endParaRPr lang="en-IN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E0C55EED-FE9F-4F7A-8149-8269AA7805C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350048" y="2916977"/>
            <a:ext cx="1488728" cy="1488728"/>
          </a:xfrm>
          <a:custGeom>
            <a:avLst/>
            <a:gdLst>
              <a:gd name="connsiteX0" fmla="*/ 744364 w 1488728"/>
              <a:gd name="connsiteY0" fmla="*/ 0 h 1488728"/>
              <a:gd name="connsiteX1" fmla="*/ 1488728 w 1488728"/>
              <a:gd name="connsiteY1" fmla="*/ 744364 h 1488728"/>
              <a:gd name="connsiteX2" fmla="*/ 744364 w 1488728"/>
              <a:gd name="connsiteY2" fmla="*/ 1488728 h 1488728"/>
              <a:gd name="connsiteX3" fmla="*/ 0 w 1488728"/>
              <a:gd name="connsiteY3" fmla="*/ 744364 h 1488728"/>
              <a:gd name="connsiteX4" fmla="*/ 744364 w 1488728"/>
              <a:gd name="connsiteY4" fmla="*/ 0 h 148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8728" h="1488728">
                <a:moveTo>
                  <a:pt x="744364" y="0"/>
                </a:moveTo>
                <a:cubicBezTo>
                  <a:pt x="1155465" y="0"/>
                  <a:pt x="1488728" y="333263"/>
                  <a:pt x="1488728" y="744364"/>
                </a:cubicBezTo>
                <a:cubicBezTo>
                  <a:pt x="1488728" y="1155465"/>
                  <a:pt x="1155465" y="1488728"/>
                  <a:pt x="744364" y="1488728"/>
                </a:cubicBezTo>
                <a:cubicBezTo>
                  <a:pt x="333263" y="1488728"/>
                  <a:pt x="0" y="1155465"/>
                  <a:pt x="0" y="744364"/>
                </a:cubicBezTo>
                <a:cubicBezTo>
                  <a:pt x="0" y="333263"/>
                  <a:pt x="333263" y="0"/>
                  <a:pt x="74436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endParaRPr lang="en-IN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44BA890-ECDD-46BB-8235-EFDB7F7AC21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735572" y="2916977"/>
            <a:ext cx="1488728" cy="1488728"/>
          </a:xfrm>
          <a:custGeom>
            <a:avLst/>
            <a:gdLst>
              <a:gd name="connsiteX0" fmla="*/ 744364 w 1488728"/>
              <a:gd name="connsiteY0" fmla="*/ 0 h 1488728"/>
              <a:gd name="connsiteX1" fmla="*/ 1488728 w 1488728"/>
              <a:gd name="connsiteY1" fmla="*/ 744364 h 1488728"/>
              <a:gd name="connsiteX2" fmla="*/ 744364 w 1488728"/>
              <a:gd name="connsiteY2" fmla="*/ 1488728 h 1488728"/>
              <a:gd name="connsiteX3" fmla="*/ 0 w 1488728"/>
              <a:gd name="connsiteY3" fmla="*/ 744364 h 1488728"/>
              <a:gd name="connsiteX4" fmla="*/ 744364 w 1488728"/>
              <a:gd name="connsiteY4" fmla="*/ 0 h 148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8728" h="1488728">
                <a:moveTo>
                  <a:pt x="744364" y="0"/>
                </a:moveTo>
                <a:cubicBezTo>
                  <a:pt x="1155465" y="0"/>
                  <a:pt x="1488728" y="333263"/>
                  <a:pt x="1488728" y="744364"/>
                </a:cubicBezTo>
                <a:cubicBezTo>
                  <a:pt x="1488728" y="1155465"/>
                  <a:pt x="1155465" y="1488728"/>
                  <a:pt x="744364" y="1488728"/>
                </a:cubicBezTo>
                <a:cubicBezTo>
                  <a:pt x="333263" y="1488728"/>
                  <a:pt x="0" y="1155465"/>
                  <a:pt x="0" y="744364"/>
                </a:cubicBezTo>
                <a:cubicBezTo>
                  <a:pt x="0" y="333263"/>
                  <a:pt x="333263" y="0"/>
                  <a:pt x="74436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6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2" r:id="rId9"/>
    <p:sldLayoutId id="2147483663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openxmlformats.org/officeDocument/2006/relationships/image" Target="../media/image6.png"/><Relationship Id="rId3" Type="http://schemas.openxmlformats.org/officeDocument/2006/relationships/hyperlink" Target="https://eaesp.fgv.br/en/people/maria-tereza-leme-fleury" TargetMode="External"/><Relationship Id="rId7" Type="http://schemas.openxmlformats.org/officeDocument/2006/relationships/image" Target="../media/image1.jpeg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london.edu/faculty-and-research/faculty-profiles/b/birkinshaw-j" TargetMode="External"/><Relationship Id="rId11" Type="http://schemas.openxmlformats.org/officeDocument/2006/relationships/hyperlink" Target="https://robinson.gsu.edu/profile/qian-cecilia-gu/" TargetMode="External"/><Relationship Id="rId5" Type="http://schemas.openxmlformats.org/officeDocument/2006/relationships/hyperlink" Target="https://www.surrey.ac.uk/people/annabelle-gawer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s://www.hbs.edu/faculty/Pages/profile.aspx?facId=327154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val 41">
            <a:extLst>
              <a:ext uri="{FF2B5EF4-FFF2-40B4-BE49-F238E27FC236}">
                <a16:creationId xmlns:a16="http://schemas.microsoft.com/office/drawing/2014/main" id="{B59D7235-5F71-4F7A-BC4E-17D2F5AD024B}"/>
              </a:ext>
            </a:extLst>
          </p:cNvPr>
          <p:cNvSpPr/>
          <p:nvPr/>
        </p:nvSpPr>
        <p:spPr>
          <a:xfrm>
            <a:off x="7444137" y="4215291"/>
            <a:ext cx="1488728" cy="1488728"/>
          </a:xfrm>
          <a:prstGeom prst="ellipse">
            <a:avLst/>
          </a:prstGeom>
          <a:gradFill flip="none" rotWithShape="1">
            <a:gsLst>
              <a:gs pos="46000">
                <a:schemeClr val="accent2"/>
              </a:gs>
              <a:gs pos="100000">
                <a:schemeClr val="accent2">
                  <a:lumMod val="90000"/>
                  <a:lumOff val="1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8A911EC-02E7-45C5-8050-9B868E618E4B}"/>
              </a:ext>
            </a:extLst>
          </p:cNvPr>
          <p:cNvSpPr/>
          <p:nvPr/>
        </p:nvSpPr>
        <p:spPr>
          <a:xfrm>
            <a:off x="1235248" y="1167200"/>
            <a:ext cx="1488728" cy="1488728"/>
          </a:xfrm>
          <a:prstGeom prst="ellipse">
            <a:avLst/>
          </a:prstGeom>
          <a:gradFill flip="none" rotWithShape="1">
            <a:gsLst>
              <a:gs pos="46000">
                <a:schemeClr val="accent2"/>
              </a:gs>
              <a:gs pos="100000">
                <a:schemeClr val="accent2">
                  <a:lumMod val="90000"/>
                  <a:lumOff val="1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D65B078E-FA09-4322-A55E-E98486939B71}"/>
              </a:ext>
            </a:extLst>
          </p:cNvPr>
          <p:cNvSpPr/>
          <p:nvPr/>
        </p:nvSpPr>
        <p:spPr>
          <a:xfrm>
            <a:off x="9452337" y="1172957"/>
            <a:ext cx="1983308" cy="1983304"/>
          </a:xfrm>
          <a:prstGeom prst="ellipse">
            <a:avLst/>
          </a:prstGeom>
          <a:gradFill flip="none" rotWithShape="1">
            <a:gsLst>
              <a:gs pos="59000">
                <a:schemeClr val="accent2"/>
              </a:gs>
              <a:gs pos="100000">
                <a:schemeClr val="accent2">
                  <a:lumMod val="90000"/>
                  <a:lumOff val="1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605B8E5-B3BF-4ED4-9415-09A302A7CD2D}"/>
              </a:ext>
            </a:extLst>
          </p:cNvPr>
          <p:cNvSpPr/>
          <p:nvPr/>
        </p:nvSpPr>
        <p:spPr>
          <a:xfrm>
            <a:off x="4019158" y="4752622"/>
            <a:ext cx="594508" cy="594508"/>
          </a:xfrm>
          <a:prstGeom prst="ellipse">
            <a:avLst/>
          </a:prstGeom>
          <a:gradFill flip="none" rotWithShape="1">
            <a:gsLst>
              <a:gs pos="46000">
                <a:schemeClr val="accent2"/>
              </a:gs>
              <a:gs pos="100000">
                <a:schemeClr val="accent2">
                  <a:lumMod val="90000"/>
                  <a:lumOff val="1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F357C2A-FF5F-4F61-8BEA-FA1D198A8870}"/>
              </a:ext>
            </a:extLst>
          </p:cNvPr>
          <p:cNvSpPr/>
          <p:nvPr/>
        </p:nvSpPr>
        <p:spPr>
          <a:xfrm>
            <a:off x="320592" y="-14069"/>
            <a:ext cx="3028341" cy="6872068"/>
          </a:xfrm>
          <a:custGeom>
            <a:avLst/>
            <a:gdLst>
              <a:gd name="connsiteX0" fmla="*/ 0 w 3028341"/>
              <a:gd name="connsiteY0" fmla="*/ 0 h 6872068"/>
              <a:gd name="connsiteX1" fmla="*/ 3028341 w 3028341"/>
              <a:gd name="connsiteY1" fmla="*/ 0 h 6872068"/>
              <a:gd name="connsiteX2" fmla="*/ 663299 w 3028341"/>
              <a:gd name="connsiteY2" fmla="*/ 4403869 h 6872068"/>
              <a:gd name="connsiteX3" fmla="*/ 3028341 w 3028341"/>
              <a:gd name="connsiteY3" fmla="*/ 4403869 h 6872068"/>
              <a:gd name="connsiteX4" fmla="*/ 1653553 w 3028341"/>
              <a:gd name="connsiteY4" fmla="*/ 6872068 h 6872068"/>
              <a:gd name="connsiteX5" fmla="*/ 0 w 3028341"/>
              <a:gd name="connsiteY5" fmla="*/ 6872068 h 6872068"/>
              <a:gd name="connsiteX6" fmla="*/ 0 w 3028341"/>
              <a:gd name="connsiteY6" fmla="*/ 0 h 687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8341" h="6872068">
                <a:moveTo>
                  <a:pt x="0" y="0"/>
                </a:moveTo>
                <a:lnTo>
                  <a:pt x="3028341" y="0"/>
                </a:lnTo>
                <a:lnTo>
                  <a:pt x="663299" y="4403869"/>
                </a:lnTo>
                <a:lnTo>
                  <a:pt x="3028341" y="4403869"/>
                </a:lnTo>
                <a:lnTo>
                  <a:pt x="1653553" y="6872068"/>
                </a:lnTo>
                <a:lnTo>
                  <a:pt x="0" y="687206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61AE076E-B69E-4DCE-A203-8CDB3C87D307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884238" cy="2873375"/>
          </a:xfrm>
          <a:custGeom>
            <a:avLst/>
            <a:gdLst>
              <a:gd name="T0" fmla="*/ 0 w 557"/>
              <a:gd name="T1" fmla="*/ 0 h 1810"/>
              <a:gd name="T2" fmla="*/ 557 w 557"/>
              <a:gd name="T3" fmla="*/ 0 h 1810"/>
              <a:gd name="T4" fmla="*/ 122 w 557"/>
              <a:gd name="T5" fmla="*/ 810 h 1810"/>
              <a:gd name="T6" fmla="*/ 557 w 557"/>
              <a:gd name="T7" fmla="*/ 810 h 1810"/>
              <a:gd name="T8" fmla="*/ 0 w 557"/>
              <a:gd name="T9" fmla="*/ 1810 h 1810"/>
              <a:gd name="T10" fmla="*/ 0 w 557"/>
              <a:gd name="T11" fmla="*/ 0 h 1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7" h="1810">
                <a:moveTo>
                  <a:pt x="0" y="0"/>
                </a:moveTo>
                <a:lnTo>
                  <a:pt x="557" y="0"/>
                </a:lnTo>
                <a:lnTo>
                  <a:pt x="122" y="810"/>
                </a:lnTo>
                <a:lnTo>
                  <a:pt x="557" y="810"/>
                </a:lnTo>
                <a:lnTo>
                  <a:pt x="0" y="181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1EC30ABA-D469-4525-8113-CDFBB26570AD}"/>
              </a:ext>
            </a:extLst>
          </p:cNvPr>
          <p:cNvSpPr>
            <a:spLocks/>
          </p:cNvSpPr>
          <p:nvPr/>
        </p:nvSpPr>
        <p:spPr bwMode="auto">
          <a:xfrm rot="10800000">
            <a:off x="11304587" y="3984625"/>
            <a:ext cx="884238" cy="2873375"/>
          </a:xfrm>
          <a:custGeom>
            <a:avLst/>
            <a:gdLst>
              <a:gd name="T0" fmla="*/ 0 w 557"/>
              <a:gd name="T1" fmla="*/ 0 h 1810"/>
              <a:gd name="T2" fmla="*/ 557 w 557"/>
              <a:gd name="T3" fmla="*/ 0 h 1810"/>
              <a:gd name="T4" fmla="*/ 122 w 557"/>
              <a:gd name="T5" fmla="*/ 810 h 1810"/>
              <a:gd name="T6" fmla="*/ 557 w 557"/>
              <a:gd name="T7" fmla="*/ 810 h 1810"/>
              <a:gd name="T8" fmla="*/ 0 w 557"/>
              <a:gd name="T9" fmla="*/ 1810 h 1810"/>
              <a:gd name="T10" fmla="*/ 0 w 557"/>
              <a:gd name="T11" fmla="*/ 0 h 1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7" h="1810">
                <a:moveTo>
                  <a:pt x="0" y="0"/>
                </a:moveTo>
                <a:lnTo>
                  <a:pt x="557" y="0"/>
                </a:lnTo>
                <a:lnTo>
                  <a:pt x="122" y="810"/>
                </a:lnTo>
                <a:lnTo>
                  <a:pt x="557" y="810"/>
                </a:lnTo>
                <a:lnTo>
                  <a:pt x="0" y="181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71557B-32A9-46F6-AF95-B93DDB3F3479}"/>
              </a:ext>
            </a:extLst>
          </p:cNvPr>
          <p:cNvSpPr txBox="1"/>
          <p:nvPr/>
        </p:nvSpPr>
        <p:spPr>
          <a:xfrm>
            <a:off x="1204829" y="476672"/>
            <a:ext cx="9877585" cy="55399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IN" sz="4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Digital Globalization Research Summit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1D6B41-7E9F-480B-B78F-775D69AF3886}"/>
              </a:ext>
            </a:extLst>
          </p:cNvPr>
          <p:cNvSpPr txBox="1"/>
          <p:nvPr/>
        </p:nvSpPr>
        <p:spPr>
          <a:xfrm>
            <a:off x="2698126" y="1140718"/>
            <a:ext cx="7128792" cy="45789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</a:rPr>
              <a:t>Wednesday, February 21</a:t>
            </a:r>
            <a:r>
              <a:rPr lang="en-IN" baseline="30000" dirty="0">
                <a:solidFill>
                  <a:schemeClr val="bg1"/>
                </a:solidFill>
              </a:rPr>
              <a:t>st</a:t>
            </a:r>
            <a:r>
              <a:rPr lang="en-IN" dirty="0">
                <a:solidFill>
                  <a:schemeClr val="bg1"/>
                </a:solidFill>
              </a:rPr>
              <a:t> </a:t>
            </a:r>
            <a:r>
              <a:rPr lang="en-IN" baseline="30000" dirty="0">
                <a:solidFill>
                  <a:schemeClr val="bg1"/>
                </a:solidFill>
              </a:rPr>
              <a:t> </a:t>
            </a:r>
            <a:r>
              <a:rPr lang="en-IN" dirty="0">
                <a:solidFill>
                  <a:schemeClr val="bg1"/>
                </a:solidFill>
              </a:rPr>
              <a:t>11:00 – 12:30 PM </a:t>
            </a:r>
          </a:p>
          <a:p>
            <a:pPr algn="ctr"/>
            <a:r>
              <a:rPr lang="en-IN" dirty="0">
                <a:solidFill>
                  <a:schemeClr val="bg1"/>
                </a:solidFill>
              </a:rPr>
              <a:t>Room 1118, 55 Park St, Atlanta </a:t>
            </a:r>
          </a:p>
          <a:p>
            <a:pPr algn="ctr"/>
            <a:r>
              <a:rPr lang="en-IN" dirty="0">
                <a:solidFill>
                  <a:schemeClr val="bg1"/>
                </a:solidFill>
              </a:rPr>
              <a:t>GSU Robinson College of Business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B31D86B-6205-464B-AAF8-BEA735111A47}"/>
              </a:ext>
            </a:extLst>
          </p:cNvPr>
          <p:cNvGrpSpPr/>
          <p:nvPr/>
        </p:nvGrpSpPr>
        <p:grpSpPr>
          <a:xfrm>
            <a:off x="649105" y="4646456"/>
            <a:ext cx="470264" cy="468854"/>
            <a:chOff x="1136468" y="3448594"/>
            <a:chExt cx="470264" cy="46885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636EB2B-F580-4366-8DDD-E758E20B35AD}"/>
                </a:ext>
              </a:extLst>
            </p:cNvPr>
            <p:cNvSpPr/>
            <p:nvPr/>
          </p:nvSpPr>
          <p:spPr>
            <a:xfrm>
              <a:off x="1136468" y="3448594"/>
              <a:ext cx="209006" cy="20900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7820F0F-FAEC-40F5-88A1-03194F4B7678}"/>
                </a:ext>
              </a:extLst>
            </p:cNvPr>
            <p:cNvSpPr/>
            <p:nvPr/>
          </p:nvSpPr>
          <p:spPr>
            <a:xfrm>
              <a:off x="1397726" y="3448594"/>
              <a:ext cx="209006" cy="20900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7853F8F-D6AE-482B-AD6F-2B3C371D3F49}"/>
                </a:ext>
              </a:extLst>
            </p:cNvPr>
            <p:cNvSpPr/>
            <p:nvPr/>
          </p:nvSpPr>
          <p:spPr>
            <a:xfrm>
              <a:off x="1136468" y="3708442"/>
              <a:ext cx="209006" cy="20900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47799F9-95AA-46C4-A63C-D9AFDB157856}"/>
                </a:ext>
              </a:extLst>
            </p:cNvPr>
            <p:cNvSpPr/>
            <p:nvPr/>
          </p:nvSpPr>
          <p:spPr>
            <a:xfrm>
              <a:off x="1397726" y="3708442"/>
              <a:ext cx="209006" cy="20900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976B9BD-EC12-46A4-979D-EF463268120E}"/>
              </a:ext>
            </a:extLst>
          </p:cNvPr>
          <p:cNvGrpSpPr/>
          <p:nvPr/>
        </p:nvGrpSpPr>
        <p:grpSpPr>
          <a:xfrm>
            <a:off x="11564296" y="589852"/>
            <a:ext cx="100429" cy="225288"/>
            <a:chOff x="1136468" y="3448594"/>
            <a:chExt cx="209006" cy="468854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E759A09-DA9F-4A99-98F4-D7289B42B05A}"/>
                </a:ext>
              </a:extLst>
            </p:cNvPr>
            <p:cNvSpPr/>
            <p:nvPr/>
          </p:nvSpPr>
          <p:spPr>
            <a:xfrm>
              <a:off x="1136468" y="3448594"/>
              <a:ext cx="209006" cy="20900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457184E-AC95-4639-B4B9-2BDBD78E7603}"/>
                </a:ext>
              </a:extLst>
            </p:cNvPr>
            <p:cNvSpPr/>
            <p:nvPr/>
          </p:nvSpPr>
          <p:spPr>
            <a:xfrm>
              <a:off x="1136468" y="3708442"/>
              <a:ext cx="209006" cy="20900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31BBD8F4-1BC1-4C11-9B46-E36AEF595572}"/>
              </a:ext>
            </a:extLst>
          </p:cNvPr>
          <p:cNvSpPr/>
          <p:nvPr/>
        </p:nvSpPr>
        <p:spPr>
          <a:xfrm>
            <a:off x="8415850" y="44624"/>
            <a:ext cx="4211556" cy="6872069"/>
          </a:xfrm>
          <a:custGeom>
            <a:avLst/>
            <a:gdLst>
              <a:gd name="connsiteX0" fmla="*/ 0 w 4211556"/>
              <a:gd name="connsiteY0" fmla="*/ 0 h 6872069"/>
              <a:gd name="connsiteX1" fmla="*/ 4211556 w 4211556"/>
              <a:gd name="connsiteY1" fmla="*/ 0 h 6872069"/>
              <a:gd name="connsiteX2" fmla="*/ 922459 w 4211556"/>
              <a:gd name="connsiteY2" fmla="*/ 6124522 h 6872069"/>
              <a:gd name="connsiteX3" fmla="*/ 4211556 w 4211556"/>
              <a:gd name="connsiteY3" fmla="*/ 6124522 h 6872069"/>
              <a:gd name="connsiteX4" fmla="*/ 3795172 w 4211556"/>
              <a:gd name="connsiteY4" fmla="*/ 6872069 h 6872069"/>
              <a:gd name="connsiteX5" fmla="*/ 0 w 4211556"/>
              <a:gd name="connsiteY5" fmla="*/ 6872069 h 6872069"/>
              <a:gd name="connsiteX6" fmla="*/ 0 w 4211556"/>
              <a:gd name="connsiteY6" fmla="*/ 0 h 6872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11556" h="6872069">
                <a:moveTo>
                  <a:pt x="0" y="0"/>
                </a:moveTo>
                <a:lnTo>
                  <a:pt x="4211556" y="0"/>
                </a:lnTo>
                <a:lnTo>
                  <a:pt x="922459" y="6124522"/>
                </a:lnTo>
                <a:lnTo>
                  <a:pt x="4211556" y="6124522"/>
                </a:lnTo>
                <a:lnTo>
                  <a:pt x="3795172" y="6872069"/>
                </a:lnTo>
                <a:lnTo>
                  <a:pt x="0" y="687206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4FC16B5-B0CE-4F5F-956A-52882522466C}"/>
              </a:ext>
            </a:extLst>
          </p:cNvPr>
          <p:cNvSpPr/>
          <p:nvPr/>
        </p:nvSpPr>
        <p:spPr>
          <a:xfrm>
            <a:off x="1235248" y="4906304"/>
            <a:ext cx="996461" cy="996461"/>
          </a:xfrm>
          <a:prstGeom prst="ellipse">
            <a:avLst/>
          </a:prstGeom>
          <a:gradFill flip="none" rotWithShape="1">
            <a:gsLst>
              <a:gs pos="46000">
                <a:schemeClr val="accent2"/>
              </a:gs>
              <a:gs pos="100000">
                <a:schemeClr val="accent2">
                  <a:lumMod val="90000"/>
                  <a:lumOff val="1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339D77F-3EF1-4BB5-8A22-D500BFA07501}"/>
              </a:ext>
            </a:extLst>
          </p:cNvPr>
          <p:cNvSpPr/>
          <p:nvPr/>
        </p:nvSpPr>
        <p:spPr>
          <a:xfrm>
            <a:off x="1503407" y="5985248"/>
            <a:ext cx="1513348" cy="872752"/>
          </a:xfrm>
          <a:custGeom>
            <a:avLst/>
            <a:gdLst>
              <a:gd name="connsiteX0" fmla="*/ 196263 w 1513348"/>
              <a:gd name="connsiteY0" fmla="*/ 0 h 872752"/>
              <a:gd name="connsiteX1" fmla="*/ 1513348 w 1513348"/>
              <a:gd name="connsiteY1" fmla="*/ 0 h 872752"/>
              <a:gd name="connsiteX2" fmla="*/ 1513348 w 1513348"/>
              <a:gd name="connsiteY2" fmla="*/ 872752 h 872752"/>
              <a:gd name="connsiteX3" fmla="*/ 0 w 1513348"/>
              <a:gd name="connsiteY3" fmla="*/ 872752 h 872752"/>
              <a:gd name="connsiteX4" fmla="*/ 0 w 1513348"/>
              <a:gd name="connsiteY4" fmla="*/ 196263 h 872752"/>
              <a:gd name="connsiteX5" fmla="*/ 196263 w 1513348"/>
              <a:gd name="connsiteY5" fmla="*/ 0 h 872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3348" h="872752">
                <a:moveTo>
                  <a:pt x="196263" y="0"/>
                </a:moveTo>
                <a:lnTo>
                  <a:pt x="1513348" y="0"/>
                </a:lnTo>
                <a:lnTo>
                  <a:pt x="1513348" y="872752"/>
                </a:lnTo>
                <a:lnTo>
                  <a:pt x="0" y="872752"/>
                </a:lnTo>
                <a:lnTo>
                  <a:pt x="0" y="196263"/>
                </a:lnTo>
                <a:cubicBezTo>
                  <a:pt x="0" y="87870"/>
                  <a:pt x="87870" y="0"/>
                  <a:pt x="19626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56511266-C969-4A6F-8C50-8EA1C88CBAEC}"/>
              </a:ext>
            </a:extLst>
          </p:cNvPr>
          <p:cNvSpPr/>
          <p:nvPr/>
        </p:nvSpPr>
        <p:spPr>
          <a:xfrm>
            <a:off x="3016754" y="5985248"/>
            <a:ext cx="7668662" cy="872752"/>
          </a:xfrm>
          <a:custGeom>
            <a:avLst/>
            <a:gdLst>
              <a:gd name="connsiteX0" fmla="*/ 0 w 7668662"/>
              <a:gd name="connsiteY0" fmla="*/ 0 h 872752"/>
              <a:gd name="connsiteX1" fmla="*/ 7472399 w 7668662"/>
              <a:gd name="connsiteY1" fmla="*/ 0 h 872752"/>
              <a:gd name="connsiteX2" fmla="*/ 7668662 w 7668662"/>
              <a:gd name="connsiteY2" fmla="*/ 196263 h 872752"/>
              <a:gd name="connsiteX3" fmla="*/ 7668662 w 7668662"/>
              <a:gd name="connsiteY3" fmla="*/ 872752 h 872752"/>
              <a:gd name="connsiteX4" fmla="*/ 0 w 7668662"/>
              <a:gd name="connsiteY4" fmla="*/ 872752 h 872752"/>
              <a:gd name="connsiteX5" fmla="*/ 0 w 7668662"/>
              <a:gd name="connsiteY5" fmla="*/ 0 h 872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68662" h="872752">
                <a:moveTo>
                  <a:pt x="0" y="0"/>
                </a:moveTo>
                <a:lnTo>
                  <a:pt x="7472399" y="0"/>
                </a:lnTo>
                <a:cubicBezTo>
                  <a:pt x="7580792" y="0"/>
                  <a:pt x="7668662" y="87870"/>
                  <a:pt x="7668662" y="196263"/>
                </a:cubicBezTo>
                <a:lnTo>
                  <a:pt x="7668662" y="872752"/>
                </a:lnTo>
                <a:lnTo>
                  <a:pt x="0" y="87275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9B2FE60-A2BB-4630-A0EE-BA0A6DD7C989}"/>
              </a:ext>
            </a:extLst>
          </p:cNvPr>
          <p:cNvSpPr txBox="1"/>
          <p:nvPr/>
        </p:nvSpPr>
        <p:spPr>
          <a:xfrm>
            <a:off x="1649960" y="6109398"/>
            <a:ext cx="1243965" cy="673239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IN" sz="2000" b="1" dirty="0"/>
              <a:t>RSVP</a:t>
            </a:r>
            <a:br>
              <a:rPr lang="en-IN" sz="2000" b="1" dirty="0"/>
            </a:br>
            <a:r>
              <a:rPr lang="en-IN" sz="2000" b="1" dirty="0"/>
              <a:t>NOW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B9A83DC-9EE4-471A-A8DD-6927EEDFFCD6}"/>
              </a:ext>
            </a:extLst>
          </p:cNvPr>
          <p:cNvGrpSpPr/>
          <p:nvPr/>
        </p:nvGrpSpPr>
        <p:grpSpPr>
          <a:xfrm>
            <a:off x="1413892" y="4544709"/>
            <a:ext cx="1844179" cy="830076"/>
            <a:chOff x="3356316" y="3292531"/>
            <a:chExt cx="2194300" cy="83007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A8C3910-E0DC-4DE5-B022-77318D000A3E}"/>
                </a:ext>
              </a:extLst>
            </p:cNvPr>
            <p:cNvSpPr txBox="1"/>
            <p:nvPr/>
          </p:nvSpPr>
          <p:spPr>
            <a:xfrm>
              <a:off x="3441995" y="3292531"/>
              <a:ext cx="2108621" cy="332463"/>
            </a:xfrm>
            <a:prstGeom prst="rect">
              <a:avLst/>
            </a:prstGeom>
            <a:noFill/>
          </p:spPr>
          <p:txBody>
            <a:bodyPr wrap="none" lIns="0" tIns="0" rIns="0" bIns="0" rtlCol="0" anchor="b">
              <a:noAutofit/>
            </a:bodyPr>
            <a:lstStyle/>
            <a:p>
              <a:pPr algn="ctr"/>
              <a:r>
                <a:rPr lang="en-IN" sz="1800" b="1" dirty="0">
                  <a:solidFill>
                    <a:schemeClr val="bg1"/>
                  </a:solidFill>
                  <a:cs typeface="Segoe UI Light" panose="020B0502040204020203" pitchFamily="34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Maria Tereza Fleury</a:t>
              </a:r>
              <a:endParaRPr lang="en-IN" sz="1800" b="1" dirty="0">
                <a:solidFill>
                  <a:schemeClr val="bg1"/>
                </a:solidFill>
                <a:cs typeface="Segoe UI Light" panose="020B0502040204020203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3FD0CEB-D375-4626-8F48-05FF266672A1}"/>
                </a:ext>
              </a:extLst>
            </p:cNvPr>
            <p:cNvSpPr txBox="1"/>
            <p:nvPr/>
          </p:nvSpPr>
          <p:spPr>
            <a:xfrm>
              <a:off x="3356316" y="3616982"/>
              <a:ext cx="2108621" cy="505625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US" sz="1600" kern="0" dirty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Past President, </a:t>
              </a:r>
              <a:r>
                <a:rPr lang="en-US" sz="1600" kern="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AIB </a:t>
              </a:r>
              <a:endParaRPr lang="en-IN" sz="1600" dirty="0">
                <a:solidFill>
                  <a:schemeClr val="bg1"/>
                </a:solidFill>
                <a:cs typeface="Segoe UI Light" panose="020B0502040204020203" pitchFamily="34" charset="0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A9D1FA6-28E7-4D21-9B02-40A6F8AEAACD}"/>
              </a:ext>
            </a:extLst>
          </p:cNvPr>
          <p:cNvGrpSpPr/>
          <p:nvPr/>
        </p:nvGrpSpPr>
        <p:grpSpPr>
          <a:xfrm>
            <a:off x="3502124" y="4544709"/>
            <a:ext cx="2176756" cy="900515"/>
            <a:chOff x="3197985" y="3292531"/>
            <a:chExt cx="2590017" cy="900515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1677CAC-FDB1-4B82-B5FF-8969F104AE0A}"/>
                </a:ext>
              </a:extLst>
            </p:cNvPr>
            <p:cNvSpPr txBox="1"/>
            <p:nvPr/>
          </p:nvSpPr>
          <p:spPr>
            <a:xfrm>
              <a:off x="3441995" y="3292531"/>
              <a:ext cx="2108621" cy="332463"/>
            </a:xfrm>
            <a:prstGeom prst="rect">
              <a:avLst/>
            </a:prstGeom>
            <a:noFill/>
          </p:spPr>
          <p:txBody>
            <a:bodyPr wrap="none" lIns="0" tIns="0" rIns="0" bIns="0" rtlCol="0" anchor="b">
              <a:noAutofit/>
            </a:bodyPr>
            <a:lstStyle/>
            <a:p>
              <a:pPr algn="ctr"/>
              <a:r>
                <a:rPr lang="en-IN" sz="1800" b="1" dirty="0">
                  <a:solidFill>
                    <a:schemeClr val="bg1"/>
                  </a:solidFill>
                  <a:cs typeface="Segoe UI Light" panose="020B0502040204020203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Raj Chaudhury </a:t>
              </a:r>
              <a:endParaRPr lang="en-IN" sz="1800" b="1" dirty="0">
                <a:solidFill>
                  <a:schemeClr val="bg1"/>
                </a:solidFill>
                <a:cs typeface="Segoe UI Light" panose="020B0502040204020203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00FE301-F40A-4B53-ABE1-50593FE96689}"/>
                </a:ext>
              </a:extLst>
            </p:cNvPr>
            <p:cNvSpPr txBox="1"/>
            <p:nvPr/>
          </p:nvSpPr>
          <p:spPr>
            <a:xfrm>
              <a:off x="3197985" y="3687421"/>
              <a:ext cx="2590017" cy="505625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US" sz="1600" kern="0" dirty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HBS</a:t>
              </a:r>
              <a:endParaRPr lang="en-IN" sz="1600" dirty="0">
                <a:solidFill>
                  <a:schemeClr val="bg1"/>
                </a:solidFill>
                <a:cs typeface="Segoe UI Light" panose="020B0502040204020203" pitchFamily="34" charset="0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40870F6-2090-4955-A01B-289EFAED1C3A}"/>
              </a:ext>
            </a:extLst>
          </p:cNvPr>
          <p:cNvGrpSpPr/>
          <p:nvPr/>
        </p:nvGrpSpPr>
        <p:grpSpPr>
          <a:xfrm>
            <a:off x="5762401" y="4544709"/>
            <a:ext cx="1772171" cy="830076"/>
            <a:chOff x="3441995" y="3292531"/>
            <a:chExt cx="2108621" cy="830076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816398A-30E9-4E9A-9F7D-D224B27BB086}"/>
                </a:ext>
              </a:extLst>
            </p:cNvPr>
            <p:cNvSpPr txBox="1"/>
            <p:nvPr/>
          </p:nvSpPr>
          <p:spPr>
            <a:xfrm>
              <a:off x="3441995" y="3292531"/>
              <a:ext cx="2108621" cy="332463"/>
            </a:xfrm>
            <a:prstGeom prst="rect">
              <a:avLst/>
            </a:prstGeom>
            <a:noFill/>
          </p:spPr>
          <p:txBody>
            <a:bodyPr wrap="none" lIns="0" tIns="0" rIns="0" bIns="0" rtlCol="0" anchor="b">
              <a:noAutofit/>
            </a:bodyPr>
            <a:lstStyle/>
            <a:p>
              <a:pPr algn="ctr"/>
              <a:r>
                <a:rPr lang="en-IN" sz="1800" b="1" dirty="0">
                  <a:solidFill>
                    <a:schemeClr val="bg1"/>
                  </a:solidFill>
                  <a:cs typeface="Segoe UI Light" panose="020B0502040204020203" pitchFamily="34" charset="0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Annabelle Gawer </a:t>
              </a:r>
              <a:endParaRPr lang="en-IN" sz="1800" b="1" dirty="0">
                <a:solidFill>
                  <a:schemeClr val="bg1"/>
                </a:solidFill>
                <a:cs typeface="Segoe UI Light" panose="020B0502040204020203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CD21628-4DDE-40A8-BABD-B772F885DA46}"/>
                </a:ext>
              </a:extLst>
            </p:cNvPr>
            <p:cNvSpPr txBox="1"/>
            <p:nvPr/>
          </p:nvSpPr>
          <p:spPr>
            <a:xfrm>
              <a:off x="3441995" y="3616982"/>
              <a:ext cx="2108621" cy="505625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US" sz="1600" kern="0" dirty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Univ of Surrey</a:t>
              </a:r>
              <a:endParaRPr lang="en-IN" sz="1600" dirty="0">
                <a:solidFill>
                  <a:schemeClr val="bg1"/>
                </a:solidFill>
                <a:cs typeface="Segoe UI Light" panose="020B0502040204020203" pitchFamily="34" charset="0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B66AA180-00C9-43C6-9702-0D4E630EC5D7}"/>
              </a:ext>
            </a:extLst>
          </p:cNvPr>
          <p:cNvGrpSpPr/>
          <p:nvPr/>
        </p:nvGrpSpPr>
        <p:grpSpPr>
          <a:xfrm>
            <a:off x="7822604" y="4544709"/>
            <a:ext cx="1903192" cy="830076"/>
            <a:chOff x="3371780" y="3292531"/>
            <a:chExt cx="2264517" cy="830076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1BDCA7A-FC67-415B-A1A1-63DEE71E460E}"/>
                </a:ext>
              </a:extLst>
            </p:cNvPr>
            <p:cNvSpPr txBox="1"/>
            <p:nvPr/>
          </p:nvSpPr>
          <p:spPr>
            <a:xfrm>
              <a:off x="3441995" y="3292531"/>
              <a:ext cx="2108621" cy="332463"/>
            </a:xfrm>
            <a:prstGeom prst="rect">
              <a:avLst/>
            </a:prstGeom>
            <a:noFill/>
          </p:spPr>
          <p:txBody>
            <a:bodyPr wrap="none" lIns="0" tIns="0" rIns="0" bIns="0" rtlCol="0" anchor="b">
              <a:noAutofit/>
            </a:bodyPr>
            <a:lstStyle/>
            <a:p>
              <a:pPr algn="ctr"/>
              <a:r>
                <a:rPr lang="en-IN" sz="1800" b="1" dirty="0">
                  <a:solidFill>
                    <a:schemeClr val="bg1"/>
                  </a:solidFill>
                  <a:cs typeface="Segoe UI Light" panose="020B0502040204020203" pitchFamily="34" charset="0"/>
                  <a:hlinkClick r:id="rId6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Julian </a:t>
              </a:r>
              <a:r>
                <a:rPr lang="en-IN" sz="1800" b="1" dirty="0" err="1">
                  <a:solidFill>
                    <a:schemeClr val="bg1"/>
                  </a:solidFill>
                  <a:cs typeface="Segoe UI Light" panose="020B0502040204020203" pitchFamily="34" charset="0"/>
                  <a:hlinkClick r:id="rId6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Birkinshaw</a:t>
              </a:r>
              <a:endParaRPr lang="en-IN" sz="1800" b="1" dirty="0">
                <a:solidFill>
                  <a:schemeClr val="bg1"/>
                </a:solidFill>
                <a:cs typeface="Segoe UI Light" panose="020B0502040204020203" pitchFamily="34" charset="0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9C2DE2B-A8D8-44F1-BB6A-0E8FE2756833}"/>
                </a:ext>
              </a:extLst>
            </p:cNvPr>
            <p:cNvSpPr txBox="1"/>
            <p:nvPr/>
          </p:nvSpPr>
          <p:spPr>
            <a:xfrm>
              <a:off x="3371780" y="3616982"/>
              <a:ext cx="2264517" cy="505625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US" sz="1600" kern="0" dirty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London Business School</a:t>
              </a:r>
              <a:endParaRPr lang="en-IN" sz="1600" dirty="0">
                <a:solidFill>
                  <a:schemeClr val="bg1"/>
                </a:solidFill>
                <a:cs typeface="Segoe UI Light" panose="020B0502040204020203" pitchFamily="34" charset="0"/>
              </a:endParaRPr>
            </a:p>
          </p:txBody>
        </p:sp>
      </p:grp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07F00B98-8677-4060-82F3-79A7016BA06F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7621" y="2916978"/>
            <a:ext cx="1488728" cy="1488728"/>
          </a:xfrm>
          <a:solidFill>
            <a:schemeClr val="accent1"/>
          </a:solidFill>
        </p:spPr>
      </p:pic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B4E2EB4D-B456-46C3-AEAC-E8527177458D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6" b="2586"/>
          <a:stretch/>
        </p:blipFill>
        <p:spPr>
          <a:xfrm>
            <a:off x="3848921" y="2916978"/>
            <a:ext cx="1488728" cy="1488728"/>
          </a:xfrm>
          <a:solidFill>
            <a:schemeClr val="accent1"/>
          </a:solidFill>
        </p:spPr>
      </p:pic>
      <p:pic>
        <p:nvPicPr>
          <p:cNvPr id="13" name="Picture Placeholder 12">
            <a:extLst>
              <a:ext uri="{FF2B5EF4-FFF2-40B4-BE49-F238E27FC236}">
                <a16:creationId xmlns:a16="http://schemas.microsoft.com/office/drawing/2014/main" id="{E85984DC-120A-48E9-986B-4D1242B87748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04122" y="2916978"/>
            <a:ext cx="1488728" cy="1488728"/>
          </a:xfrm>
          <a:solidFill>
            <a:schemeClr val="accent1"/>
          </a:solidFill>
        </p:spPr>
      </p:pic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2D5F87E6-E04D-4814-AA44-80E394E7BF62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23337" y="2916978"/>
            <a:ext cx="1488728" cy="1488728"/>
          </a:xfrm>
          <a:solidFill>
            <a:schemeClr val="accent1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4B682DF-1331-42C9-92A0-2B063B1440BE}"/>
              </a:ext>
            </a:extLst>
          </p:cNvPr>
          <p:cNvSpPr txBox="1"/>
          <p:nvPr/>
        </p:nvSpPr>
        <p:spPr>
          <a:xfrm>
            <a:off x="2998068" y="6074712"/>
            <a:ext cx="58418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An exciting opportunity to meet your colleagues at home and abroad!</a:t>
            </a:r>
          </a:p>
          <a:p>
            <a:pPr algn="ctr"/>
            <a:r>
              <a:rPr lang="en-US" sz="1400" b="1" dirty="0">
                <a:solidFill>
                  <a:schemeClr val="accent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Lunch and Discussion follows </a:t>
            </a:r>
            <a:r>
              <a:rPr lang="en-US" sz="1400" b="1">
                <a:solidFill>
                  <a:schemeClr val="accent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the Simulcast </a:t>
            </a:r>
            <a:r>
              <a:rPr lang="en-US" sz="1400" b="1" dirty="0">
                <a:solidFill>
                  <a:schemeClr val="accent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1230-2:00 pm.</a:t>
            </a:r>
          </a:p>
          <a:p>
            <a:pPr algn="ctr"/>
            <a:r>
              <a:rPr lang="en-US" sz="1400" b="1" dirty="0">
                <a:solidFill>
                  <a:schemeClr val="accent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Summit Details</a:t>
            </a:r>
            <a:endParaRPr lang="es-UY" sz="1400" b="1" dirty="0">
              <a:solidFill>
                <a:schemeClr val="accent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C10F3AF-B2B5-500D-F01E-56B8B24F9A73}"/>
              </a:ext>
            </a:extLst>
          </p:cNvPr>
          <p:cNvGrpSpPr/>
          <p:nvPr/>
        </p:nvGrpSpPr>
        <p:grpSpPr>
          <a:xfrm>
            <a:off x="9910836" y="4552675"/>
            <a:ext cx="1903192" cy="822110"/>
            <a:chOff x="3322966" y="3292531"/>
            <a:chExt cx="2264516" cy="82211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9BE3D11-F594-07B3-8A60-85C12D5B25D1}"/>
                </a:ext>
              </a:extLst>
            </p:cNvPr>
            <p:cNvSpPr txBox="1"/>
            <p:nvPr/>
          </p:nvSpPr>
          <p:spPr>
            <a:xfrm>
              <a:off x="3441995" y="3292531"/>
              <a:ext cx="2108621" cy="332463"/>
            </a:xfrm>
            <a:prstGeom prst="rect">
              <a:avLst/>
            </a:prstGeom>
            <a:noFill/>
          </p:spPr>
          <p:txBody>
            <a:bodyPr wrap="none" lIns="0" tIns="0" rIns="0" bIns="0" rtlCol="0" anchor="b">
              <a:noAutofit/>
            </a:bodyPr>
            <a:lstStyle/>
            <a:p>
              <a:pPr algn="ctr"/>
              <a:r>
                <a:rPr lang="en-IN" sz="1800" b="1" dirty="0">
                  <a:solidFill>
                    <a:schemeClr val="bg1"/>
                  </a:solidFill>
                  <a:cs typeface="Segoe UI Light" panose="020B0502040204020203" pitchFamily="34" charset="0"/>
                  <a:hlinkClick r:id="rId11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Cecilia Gu</a:t>
              </a:r>
              <a:endParaRPr lang="en-IN" sz="1800" b="1" dirty="0">
                <a:solidFill>
                  <a:schemeClr val="bg1"/>
                </a:solidFill>
                <a:cs typeface="Segoe UI Light" panose="020B0502040204020203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C10D741-FBD1-8B7F-1EE4-0548DCFD154B}"/>
                </a:ext>
              </a:extLst>
            </p:cNvPr>
            <p:cNvSpPr txBox="1"/>
            <p:nvPr/>
          </p:nvSpPr>
          <p:spPr>
            <a:xfrm>
              <a:off x="3322966" y="3609016"/>
              <a:ext cx="2264516" cy="505625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r>
                <a:rPr lang="en-US" sz="1600" kern="0" dirty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GSU Robinson</a:t>
              </a:r>
              <a:endParaRPr lang="en-IN" sz="1600" dirty="0">
                <a:solidFill>
                  <a:schemeClr val="bg1"/>
                </a:solidFill>
                <a:cs typeface="Segoe UI Light" panose="020B0502040204020203" pitchFamily="34" charset="0"/>
              </a:endParaRPr>
            </a:p>
          </p:txBody>
        </p:sp>
      </p:grpSp>
      <p:pic>
        <p:nvPicPr>
          <p:cNvPr id="6" name="Picture Placeholder 23">
            <a:extLst>
              <a:ext uri="{FF2B5EF4-FFF2-40B4-BE49-F238E27FC236}">
                <a16:creationId xmlns:a16="http://schemas.microsoft.com/office/drawing/2014/main" id="{5B7213EA-49D0-E45C-5D71-D52B17F3AAE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52593" y="2924944"/>
            <a:ext cx="1488728" cy="1488728"/>
          </a:xfrm>
          <a:custGeom>
            <a:avLst/>
            <a:gdLst>
              <a:gd name="connsiteX0" fmla="*/ 744364 w 1488728"/>
              <a:gd name="connsiteY0" fmla="*/ 0 h 1488728"/>
              <a:gd name="connsiteX1" fmla="*/ 1488728 w 1488728"/>
              <a:gd name="connsiteY1" fmla="*/ 744364 h 1488728"/>
              <a:gd name="connsiteX2" fmla="*/ 744364 w 1488728"/>
              <a:gd name="connsiteY2" fmla="*/ 1488728 h 1488728"/>
              <a:gd name="connsiteX3" fmla="*/ 0 w 1488728"/>
              <a:gd name="connsiteY3" fmla="*/ 744364 h 1488728"/>
              <a:gd name="connsiteX4" fmla="*/ 744364 w 1488728"/>
              <a:gd name="connsiteY4" fmla="*/ 0 h 148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8728" h="1488728">
                <a:moveTo>
                  <a:pt x="744364" y="0"/>
                </a:moveTo>
                <a:cubicBezTo>
                  <a:pt x="1155465" y="0"/>
                  <a:pt x="1488728" y="333263"/>
                  <a:pt x="1488728" y="744364"/>
                </a:cubicBezTo>
                <a:cubicBezTo>
                  <a:pt x="1488728" y="1155465"/>
                  <a:pt x="1155465" y="1488728"/>
                  <a:pt x="744364" y="1488728"/>
                </a:cubicBezTo>
                <a:cubicBezTo>
                  <a:pt x="333263" y="1488728"/>
                  <a:pt x="0" y="1155465"/>
                  <a:pt x="0" y="744364"/>
                </a:cubicBezTo>
                <a:cubicBezTo>
                  <a:pt x="0" y="333263"/>
                  <a:pt x="333263" y="0"/>
                  <a:pt x="744364" y="0"/>
                </a:cubicBezTo>
                <a:close/>
              </a:path>
            </a:pathLst>
          </a:custGeom>
          <a:solidFill>
            <a:schemeClr val="accent1"/>
          </a:solidFill>
        </p:spPr>
      </p:pic>
      <p:pic>
        <p:nvPicPr>
          <p:cNvPr id="10" name="Picture 9" descr="A close-up of a logo&#10;&#10;Description automatically generated">
            <a:extLst>
              <a:ext uri="{FF2B5EF4-FFF2-40B4-BE49-F238E27FC236}">
                <a16:creationId xmlns:a16="http://schemas.microsoft.com/office/drawing/2014/main" id="{42B66821-E88B-0105-6334-8E9898CDF74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839893" y="6054588"/>
            <a:ext cx="1807552" cy="832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416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B200"/>
      </a:accent1>
      <a:accent2>
        <a:srgbClr val="15203E"/>
      </a:accent2>
      <a:accent3>
        <a:srgbClr val="8BB74C"/>
      </a:accent3>
      <a:accent4>
        <a:srgbClr val="5FB7A2"/>
      </a:accent4>
      <a:accent5>
        <a:srgbClr val="3081AC"/>
      </a:accent5>
      <a:accent6>
        <a:srgbClr val="A5A5A5"/>
      </a:accent6>
      <a:hlink>
        <a:srgbClr val="0000FF"/>
      </a:hlink>
      <a:folHlink>
        <a:srgbClr val="800080"/>
      </a:folHlink>
    </a:clrScheme>
    <a:fontScheme name="Custom 2">
      <a:majorFont>
        <a:latin typeface="Calibr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5610</TotalTime>
  <Words>76</Words>
  <Application>Microsoft Office PowerPoint</Application>
  <PresentationFormat>Özel</PresentationFormat>
  <Paragraphs>19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Segoe UI</vt:lpstr>
      <vt:lpstr>Segoe UI Black</vt:lpstr>
      <vt:lpstr>Segoe UI Light</vt:lpstr>
      <vt:lpstr>Office Theme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Julian</dc:creator>
  <cp:lastModifiedBy>Demet DURMUŞOĞLU</cp:lastModifiedBy>
  <cp:revision>110</cp:revision>
  <dcterms:created xsi:type="dcterms:W3CDTF">2013-09-12T13:05:01Z</dcterms:created>
  <dcterms:modified xsi:type="dcterms:W3CDTF">2024-02-02T10:42:09Z</dcterms:modified>
</cp:coreProperties>
</file>